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s/slide15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25.xml" ContentType="application/vnd.openxmlformats-officedocument.presentationml.slide+xml"/>
  <Override PartName="/ppt/slides/slide24.xml" ContentType="application/vnd.openxmlformats-officedocument.presentationml.slide+xml"/>
  <Override PartName="/ppt/slides/slide16.xml" ContentType="application/vnd.openxmlformats-officedocument.presentationml.slide+xml"/>
  <Override PartName="/ppt/slides/slide23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18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notesSlides/notesSlide8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7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11.xml" ContentType="application/vnd.openxmlformats-officedocument.presentationml.slideLayout+xml"/>
  <Override PartName="/ppt/notesSlides/notesSlide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6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Override2.xml" ContentType="application/vnd.openxmlformats-officedocument.themeOverride+xml"/>
  <Override PartName="/ppt/theme/themeOverride1.xml" ContentType="application/vnd.openxmlformats-officedocument.themeOverrid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40" r:id="rId1"/>
  </p:sldMasterIdLst>
  <p:notesMasterIdLst>
    <p:notesMasterId r:id="rId28"/>
  </p:notesMasterIdLst>
  <p:handoutMasterIdLst>
    <p:handoutMasterId r:id="rId29"/>
  </p:handoutMasterIdLst>
  <p:sldIdLst>
    <p:sldId id="300" r:id="rId2"/>
    <p:sldId id="324" r:id="rId3"/>
    <p:sldId id="339" r:id="rId4"/>
    <p:sldId id="313" r:id="rId5"/>
    <p:sldId id="307" r:id="rId6"/>
    <p:sldId id="338" r:id="rId7"/>
    <p:sldId id="352" r:id="rId8"/>
    <p:sldId id="353" r:id="rId9"/>
    <p:sldId id="354" r:id="rId10"/>
    <p:sldId id="355" r:id="rId11"/>
    <p:sldId id="356" r:id="rId12"/>
    <p:sldId id="357" r:id="rId13"/>
    <p:sldId id="358" r:id="rId14"/>
    <p:sldId id="359" r:id="rId15"/>
    <p:sldId id="360" r:id="rId16"/>
    <p:sldId id="361" r:id="rId17"/>
    <p:sldId id="368" r:id="rId18"/>
    <p:sldId id="362" r:id="rId19"/>
    <p:sldId id="363" r:id="rId20"/>
    <p:sldId id="364" r:id="rId21"/>
    <p:sldId id="365" r:id="rId22"/>
    <p:sldId id="366" r:id="rId23"/>
    <p:sldId id="367" r:id="rId24"/>
    <p:sldId id="351" r:id="rId25"/>
    <p:sldId id="303" r:id="rId26"/>
    <p:sldId id="312" r:id="rId27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1E70A6"/>
    <a:srgbClr val="FF33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DA37D80-6434-44D0-A028-1B22A696006F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5882" autoAdjust="0"/>
    <p:restoredTop sz="94660"/>
  </p:normalViewPr>
  <p:slideViewPr>
    <p:cSldViewPr snapToGrid="0">
      <p:cViewPr varScale="1">
        <p:scale>
          <a:sx n="45" d="100"/>
          <a:sy n="45" d="100"/>
        </p:scale>
        <p:origin x="60" y="54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3" d="100"/>
          <a:sy n="63" d="100"/>
        </p:scale>
        <p:origin x="1986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ustomXml" Target="../customXml/item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35" Type="http://schemas.openxmlformats.org/officeDocument/2006/relationships/customXml" Target="../customXml/item2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E71268B-8AC2-4239-8FAF-7C144C210720}" type="datetimeFigureOut">
              <a:rPr lang="en-US"/>
              <a:t>3/1/2021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02BA2C8-71FC-43D0-BD87-0547616971FA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292136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5AD8362-6D63-40AC-BAA9-90C3AE6D5875}" type="datetimeFigureOut">
              <a:rPr lang="en-US"/>
              <a:t>3/1/2021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3"/>
            <a:ext cx="5608320" cy="3137535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6539446-6953-447E-A4E3-E7CFBF87004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23929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539446-6953-447E-A4E3-E7CFBF87004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6910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539446-6953-447E-A4E3-E7CFBF87004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7011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539446-6953-447E-A4E3-E7CFBF87004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7134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539446-6953-447E-A4E3-E7CFBF87004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1073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539446-6953-447E-A4E3-E7CFBF87004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4892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539446-6953-447E-A4E3-E7CFBF87004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3020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539446-6953-447E-A4E3-E7CFBF870046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0017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539446-6953-447E-A4E3-E7CFBF870046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8836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ater3"/>
          <p:cNvSpPr/>
          <p:nvPr/>
        </p:nvSpPr>
        <p:spPr bwMode="gray">
          <a:xfrm>
            <a:off x="2552" y="5243129"/>
            <a:ext cx="12188952" cy="1614871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23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sky"/>
          <p:cNvSpPr/>
          <p:nvPr/>
        </p:nvSpPr>
        <p:spPr bwMode="white">
          <a:xfrm>
            <a:off x="2552" y="0"/>
            <a:ext cx="12188952" cy="5334000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water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 bwMode="ltGray">
          <a:xfrm>
            <a:off x="-1425" y="5497897"/>
            <a:ext cx="12188952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water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 bwMode="gray">
          <a:xfrm flipH="1">
            <a:off x="-1425" y="5221111"/>
            <a:ext cx="12188952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/>
          <p:cNvSpPr/>
          <p:nvPr/>
        </p:nvSpPr>
        <p:spPr>
          <a:xfrm>
            <a:off x="-1425" y="5961106"/>
            <a:ext cx="12188952" cy="896846"/>
          </a:xfrm>
          <a:prstGeom prst="rect">
            <a:avLst/>
          </a:prstGeom>
          <a:gradFill>
            <a:gsLst>
              <a:gs pos="25000">
                <a:schemeClr val="accent6">
                  <a:lumMod val="60000"/>
                  <a:lumOff val="40000"/>
                  <a:alpha val="0"/>
                </a:schemeClr>
              </a:gs>
              <a:gs pos="100000">
                <a:schemeClr val="accent6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05872" y="1309047"/>
            <a:ext cx="9602789" cy="2667000"/>
          </a:xfrm>
        </p:spPr>
        <p:txBody>
          <a:bodyPr anchor="b">
            <a:noAutofit/>
          </a:bodyPr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05872" y="4038600"/>
            <a:ext cx="9601200" cy="990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cap="all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42361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3E9E-A95C-48F2-B4BF-A71542E0BE9A}" type="datetime1">
              <a:rPr lang="en-US"/>
              <a:t>3/1/2021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05082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ky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3" y="1309047"/>
            <a:ext cx="9601252" cy="2667000"/>
          </a:xfrm>
        </p:spPr>
        <p:txBody>
          <a:bodyPr anchor="b">
            <a:normAutofit/>
          </a:bodyPr>
          <a:lstStyle>
            <a:lvl1pPr algn="ctr">
              <a:defRPr sz="60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4038600"/>
            <a:ext cx="96012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all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F84E2-2D7A-43CF-AC90-352A289A783A}" type="datetime1">
              <a:rPr lang="en-US"/>
              <a:t>3/1/2021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43559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78880" y="1572768"/>
            <a:ext cx="4572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41120" y="1572768"/>
            <a:ext cx="4572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1">
              <a:rPr lang="en-US"/>
              <a:t>3/1/2021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49378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1572768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1120" y="2365861"/>
            <a:ext cx="4572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78880" y="1572768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78880" y="2365861"/>
            <a:ext cx="4572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1">
              <a:rPr lang="en-US"/>
              <a:t>3/1/2021</a:t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72378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1">
              <a:rPr lang="en-US"/>
              <a:t>3/1/2021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81886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ky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1">
              <a:rPr lang="en-US"/>
              <a:t>3/1/2021</a:t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92262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479" y="762000"/>
            <a:ext cx="3377133" cy="2743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0413" y="685800"/>
            <a:ext cx="6858000" cy="4572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7479" y="3554104"/>
            <a:ext cx="3377133" cy="1703696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2C9B-5FA2-460D-9BE7-B0812FC2A6FF}" type="datetime1">
              <a:rPr lang="en-US"/>
              <a:t>3/1/2021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83897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479" y="762000"/>
            <a:ext cx="3377133" cy="2743200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760413" y="685800"/>
            <a:ext cx="6858000" cy="4572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7479" y="3554104"/>
            <a:ext cx="3377133" cy="170369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74940-A916-4C8B-9648-02A2D3898F9E}" type="datetime1">
              <a:rPr lang="en-US"/>
              <a:t>3/1/2021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16615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5243-F52A-4D37-9694-EB26C6C31910}" type="datetime1">
              <a:rPr lang="en-US"/>
              <a:t>3/1/2021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36256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274638"/>
            <a:ext cx="2628900" cy="54403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274638"/>
            <a:ext cx="7734300" cy="544036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B6E1-634A-48DC-9E8B-D894023267EF}" type="datetime1">
              <a:rPr lang="en-US"/>
              <a:t>3/1/2021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5865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ky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58000"/>
                </a:schemeClr>
              </a:gs>
              <a:gs pos="88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/>
          </a:p>
        </p:txBody>
      </p:sp>
      <p:sp>
        <p:nvSpPr>
          <p:cNvPr id="8" name="water3"/>
          <p:cNvSpPr/>
          <p:nvPr/>
        </p:nvSpPr>
        <p:spPr bwMode="gray">
          <a:xfrm>
            <a:off x="2552" y="6064101"/>
            <a:ext cx="12188952" cy="793899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49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water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 bwMode="white">
          <a:xfrm>
            <a:off x="-1425" y="6256181"/>
            <a:ext cx="12188952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water1"/>
          <p:cNvPicPr>
            <a:picLocks noChangeAspect="1"/>
          </p:cNvPicPr>
          <p:nvPr/>
        </p:nvPicPr>
        <p:blipFill rotWithShape="1">
          <a:blip r:embed="rId1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 bwMode="gray">
          <a:xfrm flipH="1">
            <a:off x="-1425" y="5979395"/>
            <a:ext cx="12188952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41120" y="265176"/>
            <a:ext cx="9509759" cy="10881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1572768"/>
            <a:ext cx="9509760" cy="4142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41120" y="6601968"/>
            <a:ext cx="7159752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75776" y="6601968"/>
            <a:ext cx="96012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fld id="{5586B75A-687E-405C-8A0B-8D00578BA2C3}" type="datetime1">
              <a:rPr lang="en-US" smtClean="0"/>
              <a:pPr/>
              <a:t>3/1/2021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10800" y="6601968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cap="all" baseline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551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kern="1200">
          <a:solidFill>
            <a:schemeClr val="accent2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•"/>
        <a:defRPr sz="20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000"/>
        </a:spcBef>
        <a:buSzPct val="100000"/>
        <a:buFont typeface="Arial" pitchFamily="34" charset="0"/>
        <a:buChar char="•"/>
        <a:defRPr sz="18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6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6pPr>
      <a:lvl7pPr marL="192024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8pPr>
      <a:lvl9pPr marL="2240280" indent="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None/>
        <a:defRPr sz="1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apavalley.edu/starfish" TargetMode="External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hyperlink" Target="http://www.napavalley.edu/myNVC" TargetMode="Externa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://www.napavalley.edu/starfish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png"/><Relationship Id="rId4" Type="http://schemas.openxmlformats.org/officeDocument/2006/relationships/hyperlink" Target="http://www.napavalley.edu/starfish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openxmlformats.org/officeDocument/2006/relationships/hyperlink" Target="mailto:Starfish@napavalley.edu" TargetMode="External"/><Relationship Id="rId4" Type="http://schemas.openxmlformats.org/officeDocument/2006/relationships/image" Target="../media/image3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1885" y="2239739"/>
            <a:ext cx="9752353" cy="910733"/>
          </a:xfrm>
        </p:spPr>
        <p:txBody>
          <a:bodyPr/>
          <a:lstStyle/>
          <a:p>
            <a:r>
              <a:rPr lang="en-US" dirty="0"/>
              <a:t>Starfish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7364" y="3043313"/>
            <a:ext cx="9601200" cy="348905"/>
          </a:xfrm>
        </p:spPr>
        <p:txBody>
          <a:bodyPr/>
          <a:lstStyle/>
          <a:p>
            <a:r>
              <a:rPr lang="en-US" dirty="0" smtClean="0"/>
              <a:t>Early Alert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6295" y="1395059"/>
            <a:ext cx="4636017" cy="91135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01885" y="3570531"/>
            <a:ext cx="104367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i="1" dirty="0" smtClean="0">
                <a:solidFill>
                  <a:schemeClr val="accent1">
                    <a:lumMod val="50000"/>
                  </a:schemeClr>
                </a:solidFill>
              </a:rPr>
              <a:t>Office Hour Appointment Feature</a:t>
            </a:r>
            <a:endParaRPr lang="en-US" sz="3200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7794" y="5922695"/>
            <a:ext cx="115009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*</a:t>
            </a:r>
            <a:r>
              <a:rPr lang="en-US" b="1" u="sng" dirty="0" smtClean="0"/>
              <a:t>In the Chat</a:t>
            </a:r>
            <a:r>
              <a:rPr lang="en-US" dirty="0" smtClean="0"/>
              <a:t>, input First Name, Last Name, Department, Classification and Email to receive the Starfish Early Alert Training PowerPoint, Training Guide for Office Hours and additional resources.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83624"/>
          <a:stretch/>
        </p:blipFill>
        <p:spPr>
          <a:xfrm>
            <a:off x="6836951" y="1921267"/>
            <a:ext cx="983123" cy="109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416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491561" y="3943330"/>
            <a:ext cx="2919389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Renee Coffin</a:t>
            </a:r>
          </a:p>
          <a:p>
            <a:pPr algn="ctr"/>
            <a:r>
              <a:rPr lang="en-US" dirty="0" smtClean="0"/>
              <a:t>Sr. Admin. Assistant</a:t>
            </a:r>
          </a:p>
          <a:p>
            <a:pPr algn="ctr"/>
            <a:r>
              <a:rPr lang="en-US" dirty="0" smtClean="0"/>
              <a:t>To Sr. Dean Howard Willis</a:t>
            </a:r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Starfish Project Scribe</a:t>
            </a:r>
          </a:p>
          <a:p>
            <a:pPr algn="ctr"/>
            <a:r>
              <a:rPr lang="en-US" dirty="0" smtClean="0"/>
              <a:t>Lead Configuration</a:t>
            </a:r>
          </a:p>
          <a:p>
            <a:pPr algn="ctr"/>
            <a:r>
              <a:rPr lang="en-US" dirty="0" smtClean="0"/>
              <a:t>Starfish Function Team</a:t>
            </a:r>
          </a:p>
          <a:p>
            <a:pPr algn="ctr"/>
            <a:endParaRPr lang="en-US" dirty="0"/>
          </a:p>
          <a:p>
            <a:pPr algn="ctr"/>
            <a:r>
              <a:rPr lang="en-US" dirty="0" smtClean="0"/>
              <a:t>Starfish Trainer</a:t>
            </a:r>
          </a:p>
        </p:txBody>
      </p:sp>
      <p:sp>
        <p:nvSpPr>
          <p:cNvPr id="9" name="TextBox 11"/>
          <p:cNvSpPr txBox="1"/>
          <p:nvPr/>
        </p:nvSpPr>
        <p:spPr>
          <a:xfrm>
            <a:off x="6468732" y="3943330"/>
            <a:ext cx="294328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Jessenia Cota</a:t>
            </a:r>
          </a:p>
          <a:p>
            <a:pPr algn="ctr"/>
            <a:r>
              <a:rPr lang="en-US" dirty="0" smtClean="0"/>
              <a:t>Counseling Services Specialist</a:t>
            </a:r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Starfish Admin</a:t>
            </a:r>
          </a:p>
          <a:p>
            <a:pPr algn="ctr"/>
            <a:r>
              <a:rPr lang="en-US" dirty="0" smtClean="0"/>
              <a:t>Lead Configuration</a:t>
            </a:r>
          </a:p>
          <a:p>
            <a:pPr algn="ctr"/>
            <a:r>
              <a:rPr lang="en-US" dirty="0" smtClean="0"/>
              <a:t>Starfish Function Team</a:t>
            </a:r>
          </a:p>
          <a:p>
            <a:pPr algn="ctr"/>
            <a:endParaRPr lang="en-US" dirty="0"/>
          </a:p>
          <a:p>
            <a:pPr algn="ctr"/>
            <a:r>
              <a:rPr lang="en-US" dirty="0" smtClean="0"/>
              <a:t>Starfish Trainer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42155" y="1466720"/>
            <a:ext cx="2160689" cy="2011680"/>
          </a:xfrm>
          <a:prstGeom prst="rect">
            <a:avLst/>
          </a:prstGeom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353837" y="177751"/>
            <a:ext cx="9509759" cy="10881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Meet your Starfish Trainers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22391" y="1466720"/>
            <a:ext cx="2248348" cy="2011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242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514" y="-103980"/>
            <a:ext cx="9509759" cy="966034"/>
          </a:xfrm>
        </p:spPr>
        <p:txBody>
          <a:bodyPr>
            <a:normAutofit fontScale="90000"/>
          </a:bodyPr>
          <a:lstStyle/>
          <a:p>
            <a:r>
              <a:rPr lang="en-US" b="1" u="sng" dirty="0" smtClean="0"/>
              <a:t>What</a:t>
            </a:r>
            <a:r>
              <a:rPr lang="en-US" dirty="0" smtClean="0"/>
              <a:t>, Why &amp; Benefits of Starfish Early Alert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855727" y="641989"/>
            <a:ext cx="10980238" cy="5996819"/>
            <a:chOff x="1029148" y="-146287"/>
            <a:chExt cx="10980238" cy="5996819"/>
          </a:xfrm>
        </p:grpSpPr>
        <p:sp>
          <p:nvSpPr>
            <p:cNvPr id="7" name="Title 1"/>
            <p:cNvSpPr txBox="1">
              <a:spLocks/>
            </p:cNvSpPr>
            <p:nvPr/>
          </p:nvSpPr>
          <p:spPr>
            <a:xfrm>
              <a:off x="1029148" y="265176"/>
              <a:ext cx="9509759" cy="1088136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800" kern="1200">
                  <a:solidFill>
                    <a:schemeClr val="accent2">
                      <a:lumMod val="50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3600" b="1" dirty="0" smtClean="0"/>
                <a:t>What is Starfish?</a:t>
              </a:r>
              <a:endParaRPr lang="en-US" sz="3600" b="1" dirty="0"/>
            </a:p>
          </p:txBody>
        </p:sp>
        <p:sp>
          <p:nvSpPr>
            <p:cNvPr id="8" name="Content Placeholder 2"/>
            <p:cNvSpPr txBox="1">
              <a:spLocks/>
            </p:cNvSpPr>
            <p:nvPr/>
          </p:nvSpPr>
          <p:spPr>
            <a:xfrm>
              <a:off x="1029148" y="1582023"/>
              <a:ext cx="4981903" cy="4268509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62500" lnSpcReduction="20000"/>
            </a:bodyPr>
            <a:lstStyle>
              <a:lvl1pPr marL="274320" indent="-228600" algn="l" defTabSz="914400" rtl="0" eaLnBrk="1" latinLnBrk="0" hangingPunct="1">
                <a:lnSpc>
                  <a:spcPct val="90000"/>
                </a:lnSpc>
                <a:spcBef>
                  <a:spcPts val="1800"/>
                </a:spcBef>
                <a:buSzPct val="100000"/>
                <a:buFont typeface="Arial" pitchFamily="34" charset="0"/>
                <a:buChar char="•"/>
                <a:defRPr sz="2000" kern="1200">
                  <a:solidFill>
                    <a:schemeClr val="accent2">
                      <a:lumMod val="50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54864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SzPct val="100000"/>
                <a:buFont typeface="Arial" pitchFamily="34" charset="0"/>
                <a:buChar char="•"/>
                <a:defRPr sz="1800" kern="1200">
                  <a:solidFill>
                    <a:schemeClr val="accent2">
                      <a:lumMod val="50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822960" indent="-228600" algn="l" defTabSz="914400" rtl="0" eaLnBrk="1" latinLnBrk="0" hangingPunct="1">
                <a:lnSpc>
                  <a:spcPct val="90000"/>
                </a:lnSpc>
                <a:spcBef>
                  <a:spcPts val="800"/>
                </a:spcBef>
                <a:buSzPct val="100000"/>
                <a:buFont typeface="Arial" pitchFamily="34" charset="0"/>
                <a:buChar char="•"/>
                <a:defRPr sz="1600" kern="1200">
                  <a:solidFill>
                    <a:schemeClr val="accent2">
                      <a:lumMod val="50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097280" indent="-228600" algn="l" defTabSz="914400" rtl="0" eaLnBrk="1" latinLnBrk="0" hangingPunct="1">
                <a:lnSpc>
                  <a:spcPct val="90000"/>
                </a:lnSpc>
                <a:spcBef>
                  <a:spcPts val="800"/>
                </a:spcBef>
                <a:buSzPct val="100000"/>
                <a:buFont typeface="Arial" pitchFamily="34" charset="0"/>
                <a:buChar char="•"/>
                <a:defRPr sz="1400" kern="1200">
                  <a:solidFill>
                    <a:schemeClr val="accent2">
                      <a:lumMod val="50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371600" indent="-228600" algn="l" defTabSz="914400" rtl="0" eaLnBrk="1" latinLnBrk="0" hangingPunct="1">
                <a:lnSpc>
                  <a:spcPct val="90000"/>
                </a:lnSpc>
                <a:spcBef>
                  <a:spcPts val="800"/>
                </a:spcBef>
                <a:buSzPct val="100000"/>
                <a:buFont typeface="Arial" pitchFamily="34" charset="0"/>
                <a:buChar char="•"/>
                <a:defRPr sz="1400" kern="1200">
                  <a:solidFill>
                    <a:schemeClr val="accent2">
                      <a:lumMod val="50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1645920" indent="-228600" algn="l" defTabSz="914400" rtl="0" eaLnBrk="1" latinLnBrk="0" hangingPunct="1">
                <a:lnSpc>
                  <a:spcPct val="90000"/>
                </a:lnSpc>
                <a:spcBef>
                  <a:spcPts val="800"/>
                </a:spcBef>
                <a:buSzPct val="100000"/>
                <a:buFont typeface="Arial" pitchFamily="34" charset="0"/>
                <a:buChar char="•"/>
                <a:defRPr sz="1400" kern="1200">
                  <a:solidFill>
                    <a:schemeClr val="accent2">
                      <a:lumMod val="50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1920240" indent="-228600" algn="l" defTabSz="914400" rtl="0" eaLnBrk="1" latinLnBrk="0" hangingPunct="1">
                <a:lnSpc>
                  <a:spcPct val="90000"/>
                </a:lnSpc>
                <a:spcBef>
                  <a:spcPts val="800"/>
                </a:spcBef>
                <a:buSzPct val="100000"/>
                <a:buFont typeface="Arial" pitchFamily="34" charset="0"/>
                <a:buChar char="•"/>
                <a:defRPr sz="1400" kern="1200">
                  <a:solidFill>
                    <a:schemeClr val="accent2">
                      <a:lumMod val="50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2194560" indent="-228600" algn="l" defTabSz="914400" rtl="0" eaLnBrk="1" latinLnBrk="0" hangingPunct="1">
                <a:lnSpc>
                  <a:spcPct val="90000"/>
                </a:lnSpc>
                <a:spcBef>
                  <a:spcPts val="800"/>
                </a:spcBef>
                <a:buSzPct val="100000"/>
                <a:buFont typeface="Arial" pitchFamily="34" charset="0"/>
                <a:buChar char="•"/>
                <a:defRPr sz="1400" kern="1200">
                  <a:solidFill>
                    <a:schemeClr val="accent2">
                      <a:lumMod val="50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2240280" indent="0" algn="l" defTabSz="914400" rtl="0" eaLnBrk="1" latinLnBrk="0" hangingPunct="1">
                <a:lnSpc>
                  <a:spcPct val="90000"/>
                </a:lnSpc>
                <a:spcBef>
                  <a:spcPts val="800"/>
                </a:spcBef>
                <a:buSzPct val="100000"/>
                <a:buFont typeface="Arial" pitchFamily="34" charset="0"/>
                <a:buNone/>
                <a:defRPr sz="1400" kern="1200">
                  <a:solidFill>
                    <a:schemeClr val="accent2">
                      <a:lumMod val="50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200000"/>
                </a:lnSpc>
              </a:pPr>
              <a:r>
                <a:rPr lang="en-US" sz="2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 retention tool that </a:t>
              </a:r>
              <a:r>
                <a:rPr lang="en-US" sz="28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Napa Valley College </a:t>
              </a:r>
              <a:r>
                <a:rPr lang="en-US" sz="2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will utilize to improve student success, including retention and graduation rates.</a:t>
              </a:r>
            </a:p>
            <a:p>
              <a:pPr>
                <a:lnSpc>
                  <a:spcPct val="200000"/>
                </a:lnSpc>
              </a:pPr>
              <a:r>
                <a:rPr lang="en-US" sz="2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 </a:t>
              </a:r>
              <a:r>
                <a:rPr lang="en-US" sz="28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collaborative effort </a:t>
              </a:r>
              <a:r>
                <a:rPr lang="en-US" sz="2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between the campus staff, faculty and administrators (Student Success Networks) to ensure student success and persistence. </a:t>
              </a:r>
              <a:endParaRPr lang="en-US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11051" y="-146287"/>
              <a:ext cx="5998335" cy="5577840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6401761" y="5418590"/>
              <a:ext cx="560762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i="1" dirty="0" smtClean="0"/>
                <a:t>*Just </a:t>
              </a:r>
              <a:r>
                <a:rPr lang="en-US" sz="1600" i="1" u="sng" dirty="0" smtClean="0"/>
                <a:t>some</a:t>
              </a:r>
              <a:r>
                <a:rPr lang="en-US" sz="1600" i="1" dirty="0" smtClean="0"/>
                <a:t> of the features of Phase 1 for NVC - Spring 2021.</a:t>
              </a:r>
              <a:endParaRPr lang="en-US" sz="1600" i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263569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24284" y="286528"/>
            <a:ext cx="9509759" cy="74692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/>
              <a:t>Starfish Training Agenda</a:t>
            </a:r>
            <a:endParaRPr lang="en-US" b="1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748545" y="1510826"/>
            <a:ext cx="5593262" cy="48014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•"/>
              <a:defRPr sz="20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100000"/>
              <a:buFont typeface="Arial" pitchFamily="34" charset="0"/>
              <a:buChar char="•"/>
              <a:defRPr sz="18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100000"/>
              <a:buFont typeface="Arial" pitchFamily="34" charset="0"/>
              <a:buChar char="•"/>
              <a:defRPr sz="16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100000"/>
              <a:buFont typeface="Arial" pitchFamily="34" charset="0"/>
              <a:buChar char="•"/>
              <a:defRPr sz="14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100000"/>
              <a:buFont typeface="Arial" pitchFamily="34" charset="0"/>
              <a:buChar char="•"/>
              <a:defRPr sz="14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459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100000"/>
              <a:buFont typeface="Arial" pitchFamily="34" charset="0"/>
              <a:buChar char="•"/>
              <a:defRPr sz="14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202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100000"/>
              <a:buFont typeface="Arial" pitchFamily="34" charset="0"/>
              <a:buChar char="•"/>
              <a:defRPr sz="14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100000"/>
              <a:buFont typeface="Arial" pitchFamily="34" charset="0"/>
              <a:buChar char="•"/>
              <a:defRPr sz="14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24028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100000"/>
              <a:buFont typeface="Arial" pitchFamily="34" charset="0"/>
              <a:buNone/>
              <a:defRPr sz="14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1200"/>
              </a:spcAft>
            </a:pPr>
            <a:endParaRPr lang="en-US" dirty="0"/>
          </a:p>
          <a:p>
            <a:pPr>
              <a:spcBef>
                <a:spcPts val="0"/>
              </a:spcBef>
              <a:spcAft>
                <a:spcPts val="1200"/>
              </a:spcAft>
            </a:pP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1933" y="2531172"/>
            <a:ext cx="3166234" cy="210312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005859" y="1510826"/>
            <a:ext cx="5078634" cy="54476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chemeClr val="accent2">
                    <a:lumMod val="50000"/>
                  </a:schemeClr>
                </a:solidFill>
              </a:rPr>
              <a:t>Setup your Appointment Preferences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chemeClr val="accent2">
                    <a:lumMod val="50000"/>
                  </a:schemeClr>
                </a:solidFill>
              </a:rPr>
              <a:t>How to Add Office Hours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chemeClr val="accent2">
                    <a:lumMod val="50000"/>
                  </a:schemeClr>
                </a:solidFill>
              </a:rPr>
              <a:t>Check your Set Up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chemeClr val="accent2">
                    <a:lumMod val="50000"/>
                  </a:schemeClr>
                </a:solidFill>
              </a:rPr>
              <a:t>Edit or Cancel Existing Office Hours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chemeClr val="accent2">
                    <a:lumMod val="50000"/>
                  </a:schemeClr>
                </a:solidFill>
              </a:rPr>
              <a:t>Recording Meeting Outcomes</a:t>
            </a: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chemeClr val="accent2">
                    <a:lumMod val="50000"/>
                  </a:schemeClr>
                </a:solidFill>
              </a:rPr>
              <a:t>Outcomes Tab</a:t>
            </a: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err="1" smtClean="0">
                <a:solidFill>
                  <a:schemeClr val="accent2">
                    <a:lumMod val="50000"/>
                  </a:schemeClr>
                </a:solidFill>
              </a:rPr>
              <a:t>SpeedNotes</a:t>
            </a:r>
            <a:r>
              <a:rPr lang="en-US" sz="2200" dirty="0" smtClean="0">
                <a:solidFill>
                  <a:schemeClr val="accent2">
                    <a:lumMod val="50000"/>
                  </a:schemeClr>
                </a:solidFill>
              </a:rPr>
              <a:t> Tab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chemeClr val="accent2">
                    <a:lumMod val="50000"/>
                  </a:schemeClr>
                </a:solidFill>
              </a:rPr>
              <a:t>Student Perspective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chemeClr val="accent2">
                    <a:lumMod val="50000"/>
                  </a:schemeClr>
                </a:solidFill>
              </a:rPr>
              <a:t>Starfish Help &amp; Resources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18184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476871" y="313201"/>
            <a:ext cx="11114141" cy="10881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800" dirty="0" smtClean="0"/>
              <a:t>Where and How- To Login to Starfish</a:t>
            </a:r>
          </a:p>
          <a:p>
            <a:pPr algn="l"/>
            <a:r>
              <a:rPr lang="en-US" sz="3000" i="1" dirty="0" smtClean="0"/>
              <a:t>Single Sign On &gt; NVC Credentials</a:t>
            </a:r>
          </a:p>
        </p:txBody>
      </p:sp>
      <p:sp>
        <p:nvSpPr>
          <p:cNvPr id="4" name="Rectangle 3"/>
          <p:cNvSpPr/>
          <p:nvPr/>
        </p:nvSpPr>
        <p:spPr>
          <a:xfrm>
            <a:off x="256154" y="5509320"/>
            <a:ext cx="41569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hlinkClick r:id="rId3"/>
              </a:rPr>
              <a:t>www.napavalley.edu/starfish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700994" y="2008561"/>
            <a:ext cx="29754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solidFill>
                  <a:schemeClr val="accent2">
                    <a:lumMod val="50000"/>
                  </a:schemeClr>
                </a:solidFill>
              </a:rPr>
              <a:t>myNVC</a:t>
            </a:r>
            <a:r>
              <a:rPr lang="en-US" sz="2800" dirty="0">
                <a:solidFill>
                  <a:schemeClr val="accent2">
                    <a:lumMod val="50000"/>
                  </a:schemeClr>
                </a:solidFill>
              </a:rPr>
              <a:t> Webpage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/>
          <a:srcRect t="10907"/>
          <a:stretch/>
        </p:blipFill>
        <p:spPr>
          <a:xfrm>
            <a:off x="4413061" y="2588364"/>
            <a:ext cx="3515885" cy="27432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76871" y="1907380"/>
            <a:ext cx="29787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accent2">
                    <a:lumMod val="50000"/>
                  </a:schemeClr>
                </a:solidFill>
              </a:rPr>
              <a:t>Starfish Webpage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413061" y="5509320"/>
            <a:ext cx="426911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002060"/>
                </a:solidFill>
                <a:hlinkClick r:id="rId5"/>
              </a:rPr>
              <a:t>www.napavalley.edu/myNVC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8459791" y="2839558"/>
            <a:ext cx="3626062" cy="2743200"/>
            <a:chOff x="8229608" y="2639284"/>
            <a:chExt cx="3626062" cy="2743200"/>
          </a:xfrm>
        </p:grpSpPr>
        <p:pic>
          <p:nvPicPr>
            <p:cNvPr id="15" name="Picture 14"/>
            <p:cNvPicPr/>
            <p:nvPr/>
          </p:nvPicPr>
          <p:blipFill rotWithShape="1">
            <a:blip r:embed="rId6"/>
            <a:srcRect r="63082"/>
            <a:stretch/>
          </p:blipFill>
          <p:spPr>
            <a:xfrm>
              <a:off x="8229608" y="2639284"/>
              <a:ext cx="2194267" cy="2743200"/>
            </a:xfrm>
            <a:prstGeom prst="rect">
              <a:avLst/>
            </a:prstGeom>
          </p:spPr>
        </p:pic>
        <p:pic>
          <p:nvPicPr>
            <p:cNvPr id="16" name="Picture 15"/>
            <p:cNvPicPr/>
            <p:nvPr/>
          </p:nvPicPr>
          <p:blipFill rotWithShape="1">
            <a:blip r:embed="rId6"/>
            <a:srcRect l="54577" r="21382"/>
            <a:stretch/>
          </p:blipFill>
          <p:spPr>
            <a:xfrm>
              <a:off x="10426744" y="2639284"/>
              <a:ext cx="1428926" cy="2743200"/>
            </a:xfrm>
            <a:prstGeom prst="rect">
              <a:avLst/>
            </a:prstGeom>
          </p:spPr>
        </p:pic>
        <p:sp>
          <p:nvSpPr>
            <p:cNvPr id="17" name="Rectangle 16"/>
            <p:cNvSpPr/>
            <p:nvPr/>
          </p:nvSpPr>
          <p:spPr>
            <a:xfrm>
              <a:off x="9837683" y="3327068"/>
              <a:ext cx="583324" cy="6328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8682178" y="2008561"/>
            <a:ext cx="330731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accent2">
                    <a:lumMod val="50000"/>
                  </a:schemeClr>
                </a:solidFill>
              </a:rPr>
              <a:t>Canvas </a:t>
            </a: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</a:rPr>
              <a:t>Integration</a:t>
            </a:r>
          </a:p>
          <a:p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</a:rPr>
              <a:t>(Instructional Faculty only)</a:t>
            </a:r>
            <a:endParaRPr lang="en-US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12-Point Star 6"/>
          <p:cNvSpPr/>
          <p:nvPr/>
        </p:nvSpPr>
        <p:spPr>
          <a:xfrm rot="374226">
            <a:off x="8681381" y="81225"/>
            <a:ext cx="3437200" cy="1742094"/>
          </a:xfrm>
          <a:prstGeom prst="star12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We are LIVE!</a:t>
            </a: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6818" y="2598360"/>
            <a:ext cx="3278805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636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2429" y="5389558"/>
            <a:ext cx="80597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</a:rPr>
              <a:t>Faculty Perspective on Office Hours Feature</a:t>
            </a:r>
            <a:endParaRPr lang="en-US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958078" y="330205"/>
            <a:ext cx="9345828" cy="1515024"/>
            <a:chOff x="631672" y="186348"/>
            <a:chExt cx="11151800" cy="1515024"/>
          </a:xfrm>
        </p:grpSpPr>
        <p:sp>
          <p:nvSpPr>
            <p:cNvPr id="6" name="Title 1"/>
            <p:cNvSpPr txBox="1">
              <a:spLocks/>
            </p:cNvSpPr>
            <p:nvPr/>
          </p:nvSpPr>
          <p:spPr>
            <a:xfrm>
              <a:off x="631672" y="186348"/>
              <a:ext cx="11114141" cy="1088136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accent2">
                      <a:lumMod val="50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dirty="0" smtClean="0"/>
                <a:t>Let’s Starfish!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631672" y="1270485"/>
              <a:ext cx="11151800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200" dirty="0">
                  <a:solidFill>
                    <a:schemeClr val="accent2">
                      <a:lumMod val="50000"/>
                    </a:schemeClr>
                  </a:solidFill>
                </a:rPr>
                <a:t>Disclaimer: Student Information will be viewed during Training Session.  </a:t>
              </a: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D4F228C2-FF7E-4CB9-8BC1-0E10BCB24DA4}"/>
              </a:ext>
            </a:extLst>
          </p:cNvPr>
          <p:cNvSpPr/>
          <p:nvPr/>
        </p:nvSpPr>
        <p:spPr>
          <a:xfrm>
            <a:off x="343244" y="442400"/>
            <a:ext cx="1341415" cy="1348448"/>
          </a:xfrm>
          <a:prstGeom prst="ellipse">
            <a:avLst/>
          </a:prstGeom>
          <a:blipFill rotWithShape="0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2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 w="2857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rgbClr val="000000"/>
                </a:solidFill>
              </a:rPr>
              <a:t>    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2493641" y="2006001"/>
            <a:ext cx="8243141" cy="3906777"/>
            <a:chOff x="892064" y="1987972"/>
            <a:chExt cx="8243141" cy="3906777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5"/>
            <a:srcRect l="35801" t="1686" r="28445" b="51348"/>
            <a:stretch/>
          </p:blipFill>
          <p:spPr>
            <a:xfrm>
              <a:off x="4238702" y="3112524"/>
              <a:ext cx="2874366" cy="2011680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5"/>
            <a:srcRect l="36857" t="49208" r="25609" b="2262"/>
            <a:stretch/>
          </p:blipFill>
          <p:spPr>
            <a:xfrm>
              <a:off x="6878710" y="4340269"/>
              <a:ext cx="2256495" cy="1554480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5"/>
            <a:srcRect r="63694" b="52402"/>
            <a:stretch/>
          </p:blipFill>
          <p:spPr>
            <a:xfrm>
              <a:off x="6615212" y="1987972"/>
              <a:ext cx="2356308" cy="1645920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5"/>
            <a:srcRect t="50744" r="63921" b="3335"/>
            <a:stretch/>
          </p:blipFill>
          <p:spPr>
            <a:xfrm>
              <a:off x="2159103" y="1987972"/>
              <a:ext cx="2966414" cy="2011680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92064" y="3512382"/>
              <a:ext cx="2452748" cy="17373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783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Setting up your Appointment Preferences</a:t>
            </a:r>
            <a:br>
              <a:rPr lang="en-US" dirty="0" smtClean="0"/>
            </a:br>
            <a:r>
              <a:rPr lang="en-US" sz="2700" i="1" dirty="0" smtClean="0"/>
              <a:t>Hamburger Menu &gt; Click your name &gt; Appointment Preferences</a:t>
            </a:r>
            <a:endParaRPr lang="en-US" sz="2700" i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1120" y="1653230"/>
            <a:ext cx="8373992" cy="478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386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Setting up your Appointment Preferences…</a:t>
            </a:r>
            <a:br>
              <a:rPr lang="en-US" dirty="0" smtClean="0"/>
            </a:br>
            <a:endParaRPr lang="en-US" sz="2700" i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510" y="1353311"/>
            <a:ext cx="7608433" cy="52120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699996" y="4398579"/>
            <a:ext cx="173420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chemeClr val="accent2">
                    <a:lumMod val="50000"/>
                  </a:schemeClr>
                </a:solidFill>
              </a:rPr>
              <a:t>Add your Zoom Links under ‘My Locations’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7015656" y="5121854"/>
            <a:ext cx="2506716" cy="17705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1092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982" y="533190"/>
            <a:ext cx="10814094" cy="108813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Adding your Office Hours</a:t>
            </a:r>
            <a:br>
              <a:rPr lang="en-US" dirty="0" smtClean="0"/>
            </a:br>
            <a:r>
              <a:rPr lang="en-US" sz="2700" dirty="0" smtClean="0"/>
              <a:t>Hamburger Menu&gt; Appointments &gt; </a:t>
            </a:r>
            <a:r>
              <a:rPr lang="en-US" sz="2700" i="1" dirty="0" smtClean="0"/>
              <a:t>Click on the Add Office Hours Button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sz="2700" i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618" y="1621326"/>
            <a:ext cx="11497054" cy="3749040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1986455" y="1860331"/>
            <a:ext cx="1529255" cy="804041"/>
          </a:xfrm>
          <a:prstGeom prst="ellipse">
            <a:avLst/>
          </a:prstGeom>
          <a:noFill/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0972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004" y="233645"/>
            <a:ext cx="12501004" cy="108813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Adding your Office Hours…</a:t>
            </a:r>
            <a:br>
              <a:rPr lang="en-US" dirty="0" smtClean="0"/>
            </a:br>
            <a:r>
              <a:rPr lang="en-US" sz="2700" i="1" dirty="0" smtClean="0"/>
              <a:t>Recommend viewing the Getting Started Guide for Office Hours </a:t>
            </a:r>
            <a:r>
              <a:rPr lang="en-US" sz="2700" i="1" dirty="0"/>
              <a:t>(</a:t>
            </a:r>
            <a:r>
              <a:rPr lang="en-US" sz="2700" i="1" dirty="0" smtClean="0"/>
              <a:t>Starfish Webpage)</a:t>
            </a:r>
            <a:endParaRPr lang="en-US" sz="2700" i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9567" y="1321781"/>
            <a:ext cx="6541331" cy="5643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7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8085" y="296707"/>
            <a:ext cx="9509759" cy="1088136"/>
          </a:xfrm>
        </p:spPr>
        <p:txBody>
          <a:bodyPr>
            <a:normAutofit/>
          </a:bodyPr>
          <a:lstStyle/>
          <a:p>
            <a:r>
              <a:rPr lang="en-US" dirty="0" smtClean="0"/>
              <a:t>To Check your Setup</a:t>
            </a:r>
            <a:br>
              <a:rPr lang="en-US" dirty="0" smtClean="0"/>
            </a:br>
            <a:r>
              <a:rPr lang="en-US" sz="2700" i="1" dirty="0" smtClean="0"/>
              <a:t>Click on View Agenda </a:t>
            </a:r>
            <a:endParaRPr lang="en-US" sz="2700" i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578" y="1654641"/>
            <a:ext cx="11124165" cy="3474720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2222939" y="2443655"/>
            <a:ext cx="1103586" cy="551793"/>
          </a:xfrm>
          <a:prstGeom prst="ellipse">
            <a:avLst/>
          </a:prstGeom>
          <a:noFill/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655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8155" y="501659"/>
            <a:ext cx="9509759" cy="108813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Edit or Cancel (Delete) Existing Office Hours</a:t>
            </a:r>
            <a:br>
              <a:rPr lang="en-US" dirty="0" smtClean="0"/>
            </a:br>
            <a:r>
              <a:rPr lang="en-US" sz="2700" dirty="0" smtClean="0"/>
              <a:t>Hamburger&gt;Appointments&gt;Day&gt; click on Office Hour Icon (clock)</a:t>
            </a:r>
            <a:endParaRPr lang="en-US" sz="27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145" y="1924665"/>
            <a:ext cx="11172304" cy="4663440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6810703" y="3563007"/>
            <a:ext cx="1576552" cy="1024759"/>
          </a:xfrm>
          <a:prstGeom prst="ellipse">
            <a:avLst/>
          </a:prstGeom>
          <a:noFill/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6873766" y="5533697"/>
            <a:ext cx="2475186" cy="1324303"/>
          </a:xfrm>
          <a:prstGeom prst="ellipse">
            <a:avLst/>
          </a:prstGeom>
          <a:noFill/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86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8155" y="501659"/>
            <a:ext cx="10818549" cy="108813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Record Meeting Outcomes in Outcomes Tab</a:t>
            </a:r>
            <a:br>
              <a:rPr lang="en-US" dirty="0" smtClean="0"/>
            </a:br>
            <a:r>
              <a:rPr lang="en-US" sz="2700" dirty="0" smtClean="0"/>
              <a:t>Hover over Appointment Icon associated with the student&gt; Select Outcomes</a:t>
            </a:r>
            <a:endParaRPr lang="en-US" sz="27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039" y="1757119"/>
            <a:ext cx="11729033" cy="448056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2837793" y="4166931"/>
            <a:ext cx="662152" cy="409903"/>
          </a:xfrm>
          <a:prstGeom prst="ellipse">
            <a:avLst/>
          </a:prstGeom>
          <a:noFill/>
          <a:ln w="7620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3168869" y="3720663"/>
            <a:ext cx="977462" cy="409903"/>
          </a:xfrm>
          <a:prstGeom prst="ellipse">
            <a:avLst/>
          </a:prstGeom>
          <a:noFill/>
          <a:ln w="7620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673366" y="1907628"/>
            <a:ext cx="630620" cy="236482"/>
          </a:xfrm>
          <a:prstGeom prst="rect">
            <a:avLst/>
          </a:prstGeom>
          <a:solidFill>
            <a:srgbClr val="1E70A6"/>
          </a:solidFill>
          <a:ln>
            <a:solidFill>
              <a:srgbClr val="1E70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68869" y="2114893"/>
            <a:ext cx="504497" cy="179726"/>
          </a:xfrm>
          <a:prstGeom prst="rect">
            <a:avLst/>
          </a:prstGeom>
          <a:solidFill>
            <a:srgbClr val="1E70A6"/>
          </a:solidFill>
          <a:ln>
            <a:solidFill>
              <a:srgbClr val="1E70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761186" y="2979682"/>
            <a:ext cx="740980" cy="2207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405351" y="4220219"/>
            <a:ext cx="441435" cy="3033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440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8155" y="501659"/>
            <a:ext cx="10818549" cy="108813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Record Meeting Outcomes in Outcomes Tab…</a:t>
            </a:r>
            <a:br>
              <a:rPr lang="en-US" dirty="0" smtClean="0"/>
            </a:br>
            <a:r>
              <a:rPr lang="en-US" dirty="0" smtClean="0"/>
              <a:t>*</a:t>
            </a:r>
            <a:r>
              <a:rPr lang="en-US" sz="2700" dirty="0" smtClean="0"/>
              <a:t>Recommend </a:t>
            </a:r>
            <a:r>
              <a:rPr lang="en-US" sz="2700" b="1" u="sng" dirty="0" smtClean="0"/>
              <a:t>not</a:t>
            </a:r>
            <a:r>
              <a:rPr lang="en-US" sz="2700" dirty="0" smtClean="0"/>
              <a:t> updating the actual start and end time of Appointment.</a:t>
            </a:r>
            <a:endParaRPr lang="en-US" sz="27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0456" y="1729827"/>
            <a:ext cx="6831808" cy="4937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768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8155" y="501659"/>
            <a:ext cx="10818549" cy="1088136"/>
          </a:xfrm>
        </p:spPr>
        <p:txBody>
          <a:bodyPr>
            <a:normAutofit/>
          </a:bodyPr>
          <a:lstStyle/>
          <a:p>
            <a:r>
              <a:rPr lang="en-US" dirty="0" smtClean="0"/>
              <a:t>Record Meeting Outcomes in </a:t>
            </a:r>
            <a:r>
              <a:rPr lang="en-US" dirty="0" err="1" smtClean="0"/>
              <a:t>SpeedNotes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sz="27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3963" y="1423524"/>
            <a:ext cx="7265588" cy="5212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764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2252" y="326271"/>
            <a:ext cx="11502043" cy="108813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Student Perspective </a:t>
            </a:r>
            <a:br>
              <a:rPr lang="en-US" dirty="0" smtClean="0"/>
            </a:br>
            <a:r>
              <a:rPr lang="en-US" sz="2700" dirty="0" smtClean="0"/>
              <a:t>Hamburger Menu&gt; Success Network&gt; Connections</a:t>
            </a:r>
            <a:br>
              <a:rPr lang="en-US" sz="2700" dirty="0" smtClean="0"/>
            </a:br>
            <a:r>
              <a:rPr lang="en-US" sz="2700" dirty="0" smtClean="0"/>
              <a:t>Can click on “Schedule” </a:t>
            </a:r>
            <a:r>
              <a:rPr lang="en-US" sz="2700" b="1" u="sng" dirty="0" smtClean="0"/>
              <a:t>or</a:t>
            </a:r>
            <a:r>
              <a:rPr lang="en-US" sz="2700" dirty="0" smtClean="0"/>
              <a:t> “View Profile” to Schedule Office Hour Appointment</a:t>
            </a:r>
            <a:endParaRPr lang="en-US" sz="27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77" y="1883317"/>
            <a:ext cx="11512809" cy="384048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166648" y="3468414"/>
            <a:ext cx="378373" cy="1576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103586" y="3998419"/>
            <a:ext cx="788276" cy="1576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166648" y="4607250"/>
            <a:ext cx="716385" cy="1293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308537" y="5086696"/>
            <a:ext cx="378373" cy="1576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999412" y="4072086"/>
            <a:ext cx="537461" cy="1812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158500" y="4528422"/>
            <a:ext cx="489209" cy="2082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078955" y="5108988"/>
            <a:ext cx="1136790" cy="1353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213917" y="3491278"/>
            <a:ext cx="378373" cy="1576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9296400" y="2064327"/>
            <a:ext cx="2895600" cy="831273"/>
          </a:xfrm>
          <a:prstGeom prst="ellipse">
            <a:avLst/>
          </a:prstGeom>
          <a:noFill/>
          <a:ln w="5715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0640290" y="3425605"/>
            <a:ext cx="1427019" cy="560136"/>
          </a:xfrm>
          <a:prstGeom prst="ellipse">
            <a:avLst/>
          </a:prstGeom>
          <a:noFill/>
          <a:ln w="5715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766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1322" y="680811"/>
            <a:ext cx="9509759" cy="108813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View Instructors Schedule for Office Hours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2700" dirty="0" smtClean="0"/>
              <a:t>Hamburger menu&gt; My Success Network &gt; Click … (three dots) for Instructors Profile &gt; Schedule Appointment Button</a:t>
            </a:r>
            <a:endParaRPr lang="en-US" sz="27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1068" y="2163997"/>
            <a:ext cx="5334677" cy="311189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408" y="2163997"/>
            <a:ext cx="6036986" cy="1920240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4908485" y="3305282"/>
            <a:ext cx="1246909" cy="560136"/>
          </a:xfrm>
          <a:prstGeom prst="ellipse">
            <a:avLst/>
          </a:prstGeom>
          <a:noFill/>
          <a:ln w="5715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6691068" y="3865418"/>
            <a:ext cx="2120423" cy="560136"/>
          </a:xfrm>
          <a:prstGeom prst="ellipse">
            <a:avLst/>
          </a:prstGeom>
          <a:noFill/>
          <a:ln w="5715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199418" y="2618509"/>
            <a:ext cx="886691" cy="4017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450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962" y="265176"/>
            <a:ext cx="10389917" cy="108813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Student Perspective</a:t>
            </a:r>
            <a:br>
              <a:rPr lang="en-US" dirty="0" smtClean="0"/>
            </a:br>
            <a:r>
              <a:rPr lang="en-US" sz="2700" dirty="0" smtClean="0"/>
              <a:t>Click on the down arrow under Course Related &gt; Student Selects Reason for Appointment</a:t>
            </a:r>
            <a:endParaRPr lang="en-US" sz="27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962" y="1485942"/>
            <a:ext cx="11485260" cy="4754880"/>
          </a:xfrm>
          <a:prstGeom prst="rect">
            <a:avLst/>
          </a:prstGeom>
        </p:spPr>
      </p:pic>
      <p:sp>
        <p:nvSpPr>
          <p:cNvPr id="15" name="Oval 14"/>
          <p:cNvSpPr/>
          <p:nvPr/>
        </p:nvSpPr>
        <p:spPr>
          <a:xfrm>
            <a:off x="10764981" y="3166525"/>
            <a:ext cx="1427019" cy="560136"/>
          </a:xfrm>
          <a:prstGeom prst="ellipse">
            <a:avLst/>
          </a:prstGeom>
          <a:noFill/>
          <a:ln w="5715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2819400" y="1965960"/>
            <a:ext cx="822960" cy="3352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861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962" y="265176"/>
            <a:ext cx="10389917" cy="108813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Student Perspective</a:t>
            </a:r>
            <a:br>
              <a:rPr lang="en-US" dirty="0" smtClean="0"/>
            </a:br>
            <a:r>
              <a:rPr lang="en-US" sz="2700" dirty="0" smtClean="0"/>
              <a:t>Student can select the date/time of available office hour appointments</a:t>
            </a:r>
            <a:endParaRPr lang="en-US" sz="27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770" y="1615304"/>
            <a:ext cx="11606739" cy="475488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621280" y="2057400"/>
            <a:ext cx="746760" cy="5638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556760" y="4297680"/>
            <a:ext cx="746760" cy="5638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556760" y="4841612"/>
            <a:ext cx="746760" cy="5638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556760" y="5405492"/>
            <a:ext cx="746760" cy="5638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067800" y="4198620"/>
            <a:ext cx="746760" cy="5638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067800" y="4922520"/>
            <a:ext cx="746760" cy="5638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9067800" y="5496932"/>
            <a:ext cx="746760" cy="5638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82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962" y="265176"/>
            <a:ext cx="10389917" cy="108813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Student Perspective</a:t>
            </a:r>
            <a:br>
              <a:rPr lang="en-US" dirty="0" smtClean="0"/>
            </a:br>
            <a:r>
              <a:rPr lang="en-US" sz="2700" dirty="0" smtClean="0"/>
              <a:t>Students review the date/time selected and can input additional appointment information details in an open field box</a:t>
            </a:r>
            <a:endParaRPr lang="en-US" sz="27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055" y="1520959"/>
            <a:ext cx="11335100" cy="466344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646218" y="1967345"/>
            <a:ext cx="886691" cy="5957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2147453" y="4075872"/>
            <a:ext cx="886691" cy="5957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406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4816" y="417576"/>
            <a:ext cx="10389917" cy="108813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Student Perspective ~ Appointment Confirmation</a:t>
            </a:r>
            <a:br>
              <a:rPr lang="en-US" dirty="0" smtClean="0"/>
            </a:br>
            <a:r>
              <a:rPr lang="en-US" sz="2200" dirty="0" smtClean="0"/>
              <a:t>Student confirms and they receive confirmation on the screen and via an email notification sent to their NVC Email Account. Instructor is also notified via email.</a:t>
            </a:r>
            <a:endParaRPr lang="en-US" sz="2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5180" y="1810512"/>
            <a:ext cx="7084945" cy="429768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516582" y="2563091"/>
            <a:ext cx="762000" cy="3740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175162" y="2002955"/>
            <a:ext cx="2576947" cy="560136"/>
          </a:xfrm>
          <a:prstGeom prst="ellipse">
            <a:avLst/>
          </a:prstGeom>
          <a:noFill/>
          <a:ln w="5715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6095999" y="5658892"/>
            <a:ext cx="3075710" cy="560136"/>
          </a:xfrm>
          <a:prstGeom prst="ellipse">
            <a:avLst/>
          </a:prstGeom>
          <a:noFill/>
          <a:ln w="5715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114800" y="4364182"/>
            <a:ext cx="782782" cy="3879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409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4814" y="611540"/>
            <a:ext cx="10389917" cy="108813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Student Perspective ~ Upcoming Appointments</a:t>
            </a:r>
            <a:br>
              <a:rPr lang="en-US" dirty="0" smtClean="0"/>
            </a:br>
            <a:r>
              <a:rPr lang="en-US" sz="2200" dirty="0" smtClean="0"/>
              <a:t>Hamburger Menu &gt; Upcoming</a:t>
            </a:r>
            <a:br>
              <a:rPr lang="en-US" sz="2200" dirty="0" smtClean="0"/>
            </a:br>
            <a:r>
              <a:rPr lang="en-US" sz="2200" dirty="0" smtClean="0"/>
              <a:t>View Upcoming Appointments</a:t>
            </a:r>
            <a:endParaRPr lang="en-US" sz="2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0234" y="1966118"/>
            <a:ext cx="7879079" cy="429768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186545" y="2687782"/>
            <a:ext cx="554182" cy="2632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879273" y="3657600"/>
            <a:ext cx="1274618" cy="2632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049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4814" y="611540"/>
            <a:ext cx="10389917" cy="108813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Student Perspective ~ Cancel or Reschedule Apt.</a:t>
            </a:r>
            <a:br>
              <a:rPr lang="en-US" dirty="0" smtClean="0"/>
            </a:br>
            <a:r>
              <a:rPr lang="en-US" sz="2200" dirty="0" smtClean="0"/>
              <a:t>Hamburger Menu &gt; Upcoming</a:t>
            </a:r>
            <a:r>
              <a:rPr lang="en-US" sz="2200" dirty="0"/>
              <a:t> </a:t>
            </a:r>
            <a:r>
              <a:rPr lang="en-US" sz="2200" dirty="0" smtClean="0"/>
              <a:t>&gt; View Corresponding Apt and click on … (three dots)</a:t>
            </a:r>
            <a:br>
              <a:rPr lang="en-US" sz="2200" dirty="0" smtClean="0"/>
            </a:br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en-US" sz="2200" dirty="0" smtClean="0"/>
              <a:t>Note: Instructor and student receives notification when appointment has been cancelled or rescheduled for another time.</a:t>
            </a:r>
            <a:endParaRPr lang="en-US" sz="2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8245" y="2283023"/>
            <a:ext cx="7923054" cy="3931920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7994073" y="5328046"/>
            <a:ext cx="1246909" cy="560136"/>
          </a:xfrm>
          <a:prstGeom prst="ellipse">
            <a:avLst/>
          </a:prstGeom>
          <a:noFill/>
          <a:ln w="5715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6151416" y="4767910"/>
            <a:ext cx="2576947" cy="560136"/>
          </a:xfrm>
          <a:prstGeom prst="ellipse">
            <a:avLst/>
          </a:prstGeom>
          <a:noFill/>
          <a:ln w="5715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338945" y="3006436"/>
            <a:ext cx="692728" cy="3740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4170218" y="4128655"/>
            <a:ext cx="1136073" cy="2632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193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739" y="676514"/>
            <a:ext cx="9509759" cy="108813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Starfish Early Alert Webpage</a:t>
            </a:r>
            <a:br>
              <a:rPr lang="en-US" dirty="0" smtClean="0"/>
            </a:br>
            <a:r>
              <a:rPr lang="en-US" sz="2700" i="1" dirty="0" smtClean="0"/>
              <a:t>In-depth Look for Resources &amp; Help</a:t>
            </a:r>
            <a:br>
              <a:rPr lang="en-US" sz="2700" i="1" dirty="0" smtClean="0"/>
            </a:br>
            <a:r>
              <a:rPr lang="en-US" sz="2700" i="1" dirty="0" smtClean="0"/>
              <a:t/>
            </a:r>
            <a:br>
              <a:rPr lang="en-US" sz="2700" i="1" dirty="0" smtClean="0"/>
            </a:br>
            <a:r>
              <a:rPr lang="en-US" sz="2700" i="1" dirty="0" smtClean="0"/>
              <a:t>*Visit the Faculty/Staff Resources Tab</a:t>
            </a:r>
            <a:endParaRPr lang="en-US" sz="2700" i="1" dirty="0"/>
          </a:p>
        </p:txBody>
      </p:sp>
      <p:sp>
        <p:nvSpPr>
          <p:cNvPr id="5" name="Rectangle 4"/>
          <p:cNvSpPr/>
          <p:nvPr/>
        </p:nvSpPr>
        <p:spPr>
          <a:xfrm>
            <a:off x="3578626" y="6021454"/>
            <a:ext cx="547617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hlinkClick r:id="rId2"/>
              </a:rPr>
              <a:t>www.napavalley.edu/starfish</a:t>
            </a:r>
            <a:endParaRPr lang="en-US" sz="3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6906" y="1927092"/>
            <a:ext cx="4699617" cy="3931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760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278524" y="93448"/>
            <a:ext cx="10380849" cy="87158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800" dirty="0" smtClean="0"/>
              <a:t>Upcoming Open Labs for March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846" y="2795359"/>
            <a:ext cx="1338856" cy="100584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502526" y="3339534"/>
            <a:ext cx="42130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  <a:hlinkClick r:id="rId4"/>
              </a:rPr>
              <a:t>www.napavalley.edu/starfish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063702" y="2441416"/>
            <a:ext cx="50184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Starfish </a:t>
            </a: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‘Training 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Session </a:t>
            </a: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Calendar Tab’ on Webpage:</a:t>
            </a:r>
            <a:endParaRPr lang="en-US" sz="2000" dirty="0">
              <a:solidFill>
                <a:schemeClr val="accent2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94859" y="529240"/>
            <a:ext cx="2379002" cy="420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694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98696" y="2783086"/>
            <a:ext cx="5866807" cy="57548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rgbClr val="FF6600"/>
                </a:solidFill>
              </a:rPr>
              <a:t>Questions, Inquiries &amp; Answers</a:t>
            </a:r>
            <a:endParaRPr lang="en-US" dirty="0">
              <a:solidFill>
                <a:srgbClr val="FF66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06944" y="1178668"/>
            <a:ext cx="5503214" cy="10058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3269" y="2336352"/>
            <a:ext cx="3171920" cy="21031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80985" y="4177862"/>
            <a:ext cx="52845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2060"/>
                </a:solidFill>
              </a:rPr>
              <a:t>Email: </a:t>
            </a:r>
            <a:r>
              <a:rPr lang="en-US" sz="2800" dirty="0" smtClean="0">
                <a:hlinkClick r:id="rId5"/>
              </a:rPr>
              <a:t>Starfish@napavalley.edu</a:t>
            </a:r>
            <a:r>
              <a:rPr lang="en-US" sz="2800" dirty="0" smtClean="0"/>
              <a:t> </a:t>
            </a:r>
            <a:endParaRPr lang="en-US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9486" y="580090"/>
            <a:ext cx="4636017" cy="91135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36483" y="5243837"/>
            <a:ext cx="110831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i="1" dirty="0">
                <a:solidFill>
                  <a:srgbClr val="002060"/>
                </a:solidFill>
              </a:rPr>
              <a:t>Keep in mind Starfish is new to Napa Valley College and we will be learning to “Starfish” together.</a:t>
            </a:r>
            <a:r>
              <a:rPr lang="en-US" b="1" i="1" dirty="0">
                <a:solidFill>
                  <a:srgbClr val="000000"/>
                </a:solidFill>
                <a:latin typeface="Calibri" panose="020F0502020204030204" pitchFamily="34" charset="0"/>
              </a:rPr>
              <a:t/>
            </a:r>
            <a:br>
              <a:rPr lang="en-US" b="1" i="1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4634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cean 16x9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Georgia">
      <a:maj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cean painting presentation (widescreen).potx" id="{7D8F5DB3-F878-46D5-AF2D-2DD5B7369221}" vid="{9251DF30-C224-466C-9BFA-3064FAD55731}"/>
    </a:ext>
  </a:extLst>
</a:theme>
</file>

<file path=ppt/theme/theme2.xml><?xml version="1.0" encoding="utf-8"?>
<a:theme xmlns:a="http://schemas.openxmlformats.org/drawingml/2006/main" name="Office Theme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Georgia">
      <a:maj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Georgia">
      <a:maj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cean">
    <a:dk1>
      <a:sysClr val="windowText" lastClr="000000"/>
    </a:dk1>
    <a:lt1>
      <a:sysClr val="window" lastClr="FFFFFF"/>
    </a:lt1>
    <a:dk2>
      <a:srgbClr val="323232"/>
    </a:dk2>
    <a:lt2>
      <a:srgbClr val="E3DED1"/>
    </a:lt2>
    <a:accent1>
      <a:srgbClr val="4557A1"/>
    </a:accent1>
    <a:accent2>
      <a:srgbClr val="3691AA"/>
    </a:accent2>
    <a:accent3>
      <a:srgbClr val="893768"/>
    </a:accent3>
    <a:accent4>
      <a:srgbClr val="4E8542"/>
    </a:accent4>
    <a:accent5>
      <a:srgbClr val="A25A12"/>
    </a:accent5>
    <a:accent6>
      <a:srgbClr val="C19859"/>
    </a:accent6>
    <a:hlink>
      <a:srgbClr val="6B9F25"/>
    </a:hlink>
    <a:folHlink>
      <a:srgbClr val="B26B02"/>
    </a:folHlink>
  </a:clrScheme>
</a:themeOverride>
</file>

<file path=ppt/theme/themeOverride2.xml><?xml version="1.0" encoding="utf-8"?>
<a:themeOverride xmlns:a="http://schemas.openxmlformats.org/drawingml/2006/main">
  <a:clrScheme name="Ocean">
    <a:dk1>
      <a:sysClr val="windowText" lastClr="000000"/>
    </a:dk1>
    <a:lt1>
      <a:sysClr val="window" lastClr="FFFFFF"/>
    </a:lt1>
    <a:dk2>
      <a:srgbClr val="323232"/>
    </a:dk2>
    <a:lt2>
      <a:srgbClr val="E3DED1"/>
    </a:lt2>
    <a:accent1>
      <a:srgbClr val="4557A1"/>
    </a:accent1>
    <a:accent2>
      <a:srgbClr val="3691AA"/>
    </a:accent2>
    <a:accent3>
      <a:srgbClr val="893768"/>
    </a:accent3>
    <a:accent4>
      <a:srgbClr val="4E8542"/>
    </a:accent4>
    <a:accent5>
      <a:srgbClr val="A25A12"/>
    </a:accent5>
    <a:accent6>
      <a:srgbClr val="C19859"/>
    </a:accent6>
    <a:hlink>
      <a:srgbClr val="6B9F25"/>
    </a:hlink>
    <a:folHlink>
      <a:srgbClr val="B26B02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DEA709EEE562F44AA23BAE9EADDF347" ma:contentTypeVersion="1" ma:contentTypeDescription="Create a new document." ma:contentTypeScope="" ma:versionID="a43e55d183eab89509f1abec30ff234b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48c5b5cd9b8d25ff6dd15848836f4270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76857C78-5517-486F-A7FF-E7CE6998F8C9}"/>
</file>

<file path=customXml/itemProps2.xml><?xml version="1.0" encoding="utf-8"?>
<ds:datastoreItem xmlns:ds="http://schemas.openxmlformats.org/officeDocument/2006/customXml" ds:itemID="{6E92D200-D6B1-4FC4-8DCF-FDB92BDE82AF}"/>
</file>

<file path=customXml/itemProps3.xml><?xml version="1.0" encoding="utf-8"?>
<ds:datastoreItem xmlns:ds="http://schemas.openxmlformats.org/officeDocument/2006/customXml" ds:itemID="{3832BF89-22BA-459B-B932-C111C8B9A46F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3891</TotalTime>
  <Words>657</Words>
  <Application>Microsoft Office PowerPoint</Application>
  <PresentationFormat>Widescreen</PresentationFormat>
  <Paragraphs>84</Paragraphs>
  <Slides>26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Arial</vt:lpstr>
      <vt:lpstr>Calibri</vt:lpstr>
      <vt:lpstr>Georgia</vt:lpstr>
      <vt:lpstr>Ocean 16x9</vt:lpstr>
      <vt:lpstr>Starfish</vt:lpstr>
      <vt:lpstr>PowerPoint Presentation</vt:lpstr>
      <vt:lpstr>What, Why &amp; Benefits of Starfish Early Alert</vt:lpstr>
      <vt:lpstr>PowerPoint Presentation</vt:lpstr>
      <vt:lpstr>PowerPoint Presentation</vt:lpstr>
      <vt:lpstr>PowerPoint Presentation</vt:lpstr>
      <vt:lpstr>Setting up your Appointment Preferences Hamburger Menu &gt; Click your name &gt; Appointment Preferences</vt:lpstr>
      <vt:lpstr>Setting up your Appointment Preferences… </vt:lpstr>
      <vt:lpstr>Adding your Office Hours Hamburger Menu&gt; Appointments &gt; Click on the Add Office Hours Button </vt:lpstr>
      <vt:lpstr>Adding your Office Hours… Recommend viewing the Getting Started Guide for Office Hours (Starfish Webpage)</vt:lpstr>
      <vt:lpstr>To Check your Setup Click on View Agenda </vt:lpstr>
      <vt:lpstr>Edit or Cancel (Delete) Existing Office Hours Hamburger&gt;Appointments&gt;Day&gt; click on Office Hour Icon (clock)</vt:lpstr>
      <vt:lpstr>Record Meeting Outcomes in Outcomes Tab Hover over Appointment Icon associated with the student&gt; Select Outcomes</vt:lpstr>
      <vt:lpstr>Record Meeting Outcomes in Outcomes Tab… *Recommend not updating the actual start and end time of Appointment.</vt:lpstr>
      <vt:lpstr>Record Meeting Outcomes in SpeedNotes </vt:lpstr>
      <vt:lpstr>Student Perspective  Hamburger Menu&gt; Success Network&gt; Connections Can click on “Schedule” or “View Profile” to Schedule Office Hour Appointment</vt:lpstr>
      <vt:lpstr>View Instructors Schedule for Office Hours  Hamburger menu&gt; My Success Network &gt; Click … (three dots) for Instructors Profile &gt; Schedule Appointment Button</vt:lpstr>
      <vt:lpstr>Student Perspective Click on the down arrow under Course Related &gt; Student Selects Reason for Appointment</vt:lpstr>
      <vt:lpstr>Student Perspective Student can select the date/time of available office hour appointments</vt:lpstr>
      <vt:lpstr>Student Perspective Students review the date/time selected and can input additional appointment information details in an open field box</vt:lpstr>
      <vt:lpstr>Student Perspective ~ Appointment Confirmation Student confirms and they receive confirmation on the screen and via an email notification sent to their NVC Email Account. Instructor is also notified via email.</vt:lpstr>
      <vt:lpstr>Student Perspective ~ Upcoming Appointments Hamburger Menu &gt; Upcoming View Upcoming Appointments</vt:lpstr>
      <vt:lpstr>Student Perspective ~ Cancel or Reschedule Apt. Hamburger Menu &gt; Upcoming &gt; View Corresponding Apt and click on … (three dots)  Note: Instructor and student receives notification when appointment has been cancelled or rescheduled for another time.</vt:lpstr>
      <vt:lpstr>Starfish Early Alert Webpage In-depth Look for Resources &amp; Help  *Visit the Faculty/Staff Resources Tab</vt:lpstr>
      <vt:lpstr>PowerPoint Presentation</vt:lpstr>
      <vt:lpstr>   Questions, Inquiries &amp; Answers</vt:lpstr>
    </vt:vector>
  </TitlesOfParts>
  <Company>AV-DVC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Starfish</dc:title>
  <dc:creator>Carissa Urbalejo</dc:creator>
  <cp:lastModifiedBy>Jessenia Cota</cp:lastModifiedBy>
  <cp:revision>250</cp:revision>
  <cp:lastPrinted>2021-01-17T21:39:38Z</cp:lastPrinted>
  <dcterms:created xsi:type="dcterms:W3CDTF">2018-08-31T17:36:59Z</dcterms:created>
  <dcterms:modified xsi:type="dcterms:W3CDTF">2021-03-02T01:30:20Z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0x0101007DEA709EEE562F44AA23BAE9EADDF347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